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hnq0nm1+8BOAojtgs+gmfTdnZu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2E45BC-674D-4348-99BB-3922687916B4}">
  <a:tblStyle styleId="{902E45BC-674D-4348-99BB-3922687916B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>
          <a:top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band1H>
    <a:band2H>
      <a:tcTxStyle/>
      <a:tcStyle>
        <a:tcBdr/>
      </a:tcStyle>
    </a:band2H>
    <a:band1V>
      <a:tcTxStyle/>
      <a:tcStyle>
        <a:tcBdr>
          <a:left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1V>
    <a:band2V>
      <a:tcTxStyle/>
      <a:tcStyle>
        <a:tcBdr>
          <a:left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442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Candan</a:t>
            </a:r>
            <a:endParaRPr/>
          </a:p>
        </p:txBody>
      </p:sp>
      <p:sp>
        <p:nvSpPr>
          <p:cNvPr id="88" name="Google Shape;88;p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7cc5d372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g107cc5d372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Cameron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Cameron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Jason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Jason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Ashwin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Ashwin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0735cbc20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g10735cbc20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Ashwin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Cameron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82e1b3da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82e1b3da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1082e1b3da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Cam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Candan</a:t>
            </a:r>
            <a:endParaRPr/>
          </a:p>
        </p:txBody>
      </p:sp>
      <p:sp>
        <p:nvSpPr>
          <p:cNvPr id="99" name="Google Shape;99;p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Cameron</a:t>
            </a:r>
            <a:endParaRPr/>
          </a:p>
        </p:txBody>
      </p:sp>
      <p:sp>
        <p:nvSpPr>
          <p:cNvPr id="253" name="Google Shape;253;p1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Candan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Jason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Candan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7cc5d37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07cc5d372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Jason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77131e2a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g1077131e2a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Jason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77131e2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g1077131e2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Jason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77131e2a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1077131e2a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Jason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5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5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2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3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3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rgbClr val="FAFAFA"/>
            </a:gs>
            <a:gs pos="100000">
              <a:srgbClr val="5EACE3"/>
            </a:gs>
          </a:gsLst>
          <a:lin ang="540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4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042159" y="6388100"/>
            <a:ext cx="5105400" cy="4127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bd96662Rft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bd96662Rft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y-8e-Mn3j9APaWWJnSIgCG4HxYG1Bxvw/view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/>
          <p:nvPr/>
        </p:nvSpPr>
        <p:spPr>
          <a:xfrm>
            <a:off x="1743740" y="669850"/>
            <a:ext cx="5638800" cy="113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Tufts University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Department of Electrical and Computer Engineering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Medford, MA</a:t>
            </a:r>
            <a:endParaRPr/>
          </a:p>
        </p:txBody>
      </p:sp>
      <p:sp>
        <p:nvSpPr>
          <p:cNvPr id="93" name="Google Shape;93;p1"/>
          <p:cNvSpPr/>
          <p:nvPr/>
        </p:nvSpPr>
        <p:spPr>
          <a:xfrm>
            <a:off x="1752600" y="2249268"/>
            <a:ext cx="5715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EE193 Introduction to Radio Frequency Identification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RFID Class Attendance System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2402958" y="3657599"/>
            <a:ext cx="5064642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Submitted by: 	  Jason Lawrence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        Cameron Rossi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         Candan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uliano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         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Ashwin Swar 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     	</a:t>
            </a:r>
            <a:endParaRPr/>
          </a:p>
        </p:txBody>
      </p:sp>
      <p:sp>
        <p:nvSpPr>
          <p:cNvPr id="95" name="Google Shape;95;p1"/>
          <p:cNvSpPr/>
          <p:nvPr/>
        </p:nvSpPr>
        <p:spPr>
          <a:xfrm>
            <a:off x="2286000" y="5321037"/>
            <a:ext cx="49530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Submitted to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Professor Khaled ElMahgoub, PhD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7cc5d3728_2_0"/>
          <p:cNvSpPr txBox="1">
            <a:spLocks noGrp="1"/>
          </p:cNvSpPr>
          <p:nvPr>
            <p:ph type="body" idx="1"/>
          </p:nvPr>
        </p:nvSpPr>
        <p:spPr>
          <a:xfrm>
            <a:off x="152400" y="169095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71" name="Google Shape;171;g107cc5d3728_2_0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72" name="Google Shape;172;g107cc5d3728_2_0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Passive RFID Tags used in Class Attendance Setup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g107cc5d3728_2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1408799"/>
            <a:ext cx="4080757" cy="404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107cc5d3728_2_0"/>
          <p:cNvPicPr preferRelativeResize="0"/>
          <p:nvPr/>
        </p:nvPicPr>
        <p:blipFill rotWithShape="1">
          <a:blip r:embed="rId4">
            <a:alphaModFix/>
          </a:blip>
          <a:srcRect r="55970"/>
          <a:stretch/>
        </p:blipFill>
        <p:spPr>
          <a:xfrm>
            <a:off x="4233150" y="1566173"/>
            <a:ext cx="4846649" cy="3949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6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80" name="Google Shape;180;p6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NXP’s MIFARE IC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1" name="Google Shape;18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3113" y="1082500"/>
            <a:ext cx="5362574" cy="28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6"/>
          <p:cNvSpPr txBox="1"/>
          <p:nvPr/>
        </p:nvSpPr>
        <p:spPr>
          <a:xfrm>
            <a:off x="506550" y="4159600"/>
            <a:ext cx="8280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Key Features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6"/>
          <p:cNvSpPr txBox="1"/>
          <p:nvPr/>
        </p:nvSpPr>
        <p:spPr>
          <a:xfrm>
            <a:off x="132900" y="4682175"/>
            <a:ext cx="4026600" cy="19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ISO 14443 Type A Card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1kB of user memory (EEPROM)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Data rate of 106 kbit/s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Anticollision 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16 Bit CRC	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6"/>
          <p:cNvSpPr txBox="1"/>
          <p:nvPr/>
        </p:nvSpPr>
        <p:spPr>
          <a:xfrm>
            <a:off x="4941700" y="4682175"/>
            <a:ext cx="40266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Only external connection required is an antenna consisting of a loop 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90" name="Google Shape;190;p7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91" name="Google Shape;191;p7"/>
          <p:cNvSpPr txBox="1"/>
          <p:nvPr/>
        </p:nvSpPr>
        <p:spPr>
          <a:xfrm>
            <a:off x="73600" y="68300"/>
            <a:ext cx="9070500" cy="15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4572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Attendance Setup</a:t>
            </a:r>
            <a:endParaRPr sz="36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4572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endParaRPr sz="36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RFID Tag is read by the reader and student name is present on the LCD Screen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2938" y="1655187"/>
            <a:ext cx="6818124" cy="467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"/>
          <p:cNvSpPr txBox="1">
            <a:spLocks noGrp="1"/>
          </p:cNvSpPr>
          <p:nvPr>
            <p:ph type="body" idx="1"/>
          </p:nvPr>
        </p:nvSpPr>
        <p:spPr>
          <a:xfrm>
            <a:off x="113050" y="13020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98" name="Google Shape;198;p8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99" name="Google Shape;199;p8"/>
          <p:cNvSpPr txBox="1"/>
          <p:nvPr/>
        </p:nvSpPr>
        <p:spPr>
          <a:xfrm>
            <a:off x="73600" y="73600"/>
            <a:ext cx="92229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Attendance Setup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endParaRPr sz="36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RFID Tag is read by the reader but the student is not registered for the class</a:t>
            </a:r>
            <a:endParaRPr sz="36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Google Shape;20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" y="1582600"/>
            <a:ext cx="7924800" cy="464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206" name="Google Shape;206;p9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Flow chart of the Attendance System</a:t>
            </a:r>
            <a:endParaRPr/>
          </a:p>
        </p:txBody>
      </p:sp>
      <p:pic>
        <p:nvPicPr>
          <p:cNvPr id="207" name="Google Shape;20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600" y="1055699"/>
            <a:ext cx="4770250" cy="514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0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213" name="Google Shape;213;p10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14" name="Google Shape;214;p10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Database </a:t>
            </a:r>
            <a:r>
              <a:rPr lang="en-US" sz="36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Class Attendance</a:t>
            </a:r>
            <a:endParaRPr/>
          </a:p>
        </p:txBody>
      </p:sp>
      <p:sp>
        <p:nvSpPr>
          <p:cNvPr id="215" name="Google Shape;215;p10"/>
          <p:cNvSpPr txBox="1"/>
          <p:nvPr/>
        </p:nvSpPr>
        <p:spPr>
          <a:xfrm>
            <a:off x="-2394950" y="6018465"/>
            <a:ext cx="1000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u="none" strike="noStrike" cap="none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800" b="1" i="1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Starter Code </a:t>
            </a:r>
            <a:r>
              <a:rPr lang="en-US" sz="1800" b="1" i="1" u="none" strike="noStrike" cap="none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</a:t>
            </a:r>
            <a:r>
              <a:rPr lang="en-US"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https://youtube/bd96662Rftg</a:t>
            </a:r>
            <a:endParaRPr sz="1800" b="0" i="1" u="none" strike="noStrike" cap="none">
              <a:solidFill>
                <a:srgbClr val="1F497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6" name="Google Shape;216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700" y="1544663"/>
            <a:ext cx="3962399" cy="3603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6800" y="1465000"/>
            <a:ext cx="3962400" cy="368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0735cbc202_2_0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Serial read of byte array was clumsy. It required four nested for loops.</a:t>
            </a:r>
            <a:endParaRPr sz="1800"/>
          </a:p>
          <a:p>
            <a:pPr marL="457200" lvl="0" indent="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Solution: Converted bytes to String for easy comparison</a:t>
            </a: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Not double counting a student. </a:t>
            </a:r>
            <a:endParaRPr sz="1800"/>
          </a:p>
          <a:p>
            <a:pPr marL="45720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Started with conditional logic to check but it was not clean</a:t>
            </a:r>
            <a:endParaRPr sz="1800"/>
          </a:p>
          <a:p>
            <a:pPr marL="45720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Solution: Used the built in function PICC_IsNewCardPresent()</a:t>
            </a:r>
            <a:endParaRPr sz="1800"/>
          </a:p>
          <a:p>
            <a:pPr marL="45720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Designed a function that detects if a person has already been registered</a:t>
            </a: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223" name="Google Shape;223;g10735cbc202_2_0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24" name="Google Shape;224;g10735cbc202_2_0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Code Challenges</a:t>
            </a:r>
            <a:endParaRPr sz="36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10735cbc202_2_0"/>
          <p:cNvSpPr txBox="1"/>
          <p:nvPr/>
        </p:nvSpPr>
        <p:spPr>
          <a:xfrm>
            <a:off x="-2743200" y="6018465"/>
            <a:ext cx="1000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1" u="none" strike="noStrike" cap="none">
              <a:solidFill>
                <a:srgbClr val="1F497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1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32" name="Google Shape;232;p11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Attendance excel sheet</a:t>
            </a:r>
            <a:endParaRPr/>
          </a:p>
        </p:txBody>
      </p:sp>
      <p:sp>
        <p:nvSpPr>
          <p:cNvPr id="233" name="Google Shape;233;p11"/>
          <p:cNvSpPr txBox="1"/>
          <p:nvPr/>
        </p:nvSpPr>
        <p:spPr>
          <a:xfrm>
            <a:off x="-2743200" y="6018465"/>
            <a:ext cx="1000575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u="none" strike="noStrike" cap="none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Source: </a:t>
            </a:r>
            <a:r>
              <a:rPr lang="en-US"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https://youtu.be/bd96662Rftg</a:t>
            </a:r>
            <a:endParaRPr sz="1800" b="0" i="1" u="none" strike="noStrike" cap="none">
              <a:solidFill>
                <a:srgbClr val="1F497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4" name="Google Shape;234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" y="1248103"/>
            <a:ext cx="7924800" cy="4314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082e1b3dae_0_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Work</a:t>
            </a:r>
            <a:endParaRPr/>
          </a:p>
        </p:txBody>
      </p:sp>
      <p:sp>
        <p:nvSpPr>
          <p:cNvPr id="241" name="Google Shape;241;g1082e1b3dae_0_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To automatically save the attendance data in cloud for easy universal access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low power UHF RFID so that users don’t have to tap but can just pass by and their attendance is recorded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2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247" name="Google Shape;247;p12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248" name="Google Shape;248;p12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Attendance Video Demonstration</a:t>
            </a:r>
            <a:endParaRPr/>
          </a:p>
        </p:txBody>
      </p:sp>
      <p:pic>
        <p:nvPicPr>
          <p:cNvPr id="249" name="Google Shape;249;p12" title="IMG_8674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71450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subTitle" idx="1"/>
          </p:nvPr>
        </p:nvSpPr>
        <p:spPr>
          <a:xfrm>
            <a:off x="990600" y="152400"/>
            <a:ext cx="6858000" cy="62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/>
              <a:t>Report Table Of Contents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endParaRPr sz="360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/>
              <a:t>Class Attendance System Setup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/>
              <a:t>Bill of Material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/>
              <a:t>State Diagram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/>
              <a:t>Video Demonstration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/>
              <a:t>Conclusion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/>
              <a:t>References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/>
              <a:t>QUESTIONS 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09" name="Google Shape;109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10" name="Google Shape;110;p3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Attendance Block </a:t>
            </a: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Setup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400" y="1708101"/>
            <a:ext cx="7848600" cy="408813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3"/>
          <p:cNvSpPr txBox="1"/>
          <p:nvPr/>
        </p:nvSpPr>
        <p:spPr>
          <a:xfrm>
            <a:off x="-685800" y="5816421"/>
            <a:ext cx="1000575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u="none" strike="noStrike" cap="none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Source: https://techatronic.com/rfid-based-attendance-system-using-arduino</a:t>
            </a:r>
            <a:endParaRPr sz="1800" b="0" i="1" u="none" strike="noStrike" cap="none">
              <a:solidFill>
                <a:srgbClr val="1F497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18" name="Google Shape;118;p5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19" name="Google Shape;119;p5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Attendance Setup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0" y="1219200"/>
            <a:ext cx="5943600" cy="4344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26" name="Google Shape;126;p4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27" name="Google Shape;127;p4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Bill of Material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-685800" y="5816421"/>
            <a:ext cx="1000575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u="none" strike="noStrike" cap="none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Source: https://techatronic.com/rfid-based-attendance-system-using-arduino</a:t>
            </a:r>
            <a:endParaRPr sz="1800" b="0" i="1" u="none" strike="noStrike" cap="none">
              <a:solidFill>
                <a:srgbClr val="1F497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29" name="Google Shape;129;p4"/>
          <p:cNvGraphicFramePr/>
          <p:nvPr/>
        </p:nvGraphicFramePr>
        <p:xfrm>
          <a:off x="685800" y="1591324"/>
          <a:ext cx="7924800" cy="4123675"/>
        </p:xfrm>
        <a:graphic>
          <a:graphicData uri="http://schemas.openxmlformats.org/drawingml/2006/table">
            <a:tbl>
              <a:tblPr firstRow="1" firstCol="1" bandRow="1">
                <a:noFill/>
                <a:tableStyleId>{902E45BC-674D-4348-99BB-3922687916B4}</a:tableStyleId>
              </a:tblPr>
              <a:tblGrid>
                <a:gridCol w="4555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9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Description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QTY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Arduino Uno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8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RC522 RFID reader Module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8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YARONG RFID Tags 13.56 MHz Iso14443A 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Breadboard 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Red LED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Green LED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Buzzer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16x2 LCD display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10K Ohm Potentiometer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220-ohm resistors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2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Jumper wires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As required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USB cable for uploading the code to Arduino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7cc5d3728_0_0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35" name="Google Shape;135;g107cc5d3728_0_0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36" name="Google Shape;136;g107cc5d3728_0_0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Arduino Uno Specifications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g107cc5d3728_0_0"/>
          <p:cNvSpPr txBox="1"/>
          <p:nvPr/>
        </p:nvSpPr>
        <p:spPr>
          <a:xfrm>
            <a:off x="152400" y="5692525"/>
            <a:ext cx="566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Source: https://lastminuteengineers.com/how-rfid-works-rc522-arduino-tutorial</a:t>
            </a:r>
            <a:endParaRPr/>
          </a:p>
        </p:txBody>
      </p:sp>
      <p:pic>
        <p:nvPicPr>
          <p:cNvPr id="138" name="Google Shape;138;g107cc5d3728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650" y="1938288"/>
            <a:ext cx="4158976" cy="3100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107cc5d3728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375" y="1876887"/>
            <a:ext cx="4428874" cy="318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77131e2ad_0_8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45" name="Google Shape;145;g1077131e2ad_0_8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46" name="Google Shape;146;g1077131e2ad_0_8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RC522 Reader Specifications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g1077131e2ad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9075" y="1300450"/>
            <a:ext cx="5128176" cy="394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1077131e2ad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475" y="1533550"/>
            <a:ext cx="3687600" cy="371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1077131e2ad_0_8"/>
          <p:cNvSpPr txBox="1"/>
          <p:nvPr/>
        </p:nvSpPr>
        <p:spPr>
          <a:xfrm>
            <a:off x="152400" y="5692525"/>
            <a:ext cx="566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Source: https://lastminuteengineers.com/how-rfid-works-rc522-arduino-tutorial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77131e2ad_0_0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55" name="Google Shape;155;g1077131e2ad_0_0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56" name="Google Shape;156;g1077131e2ad_0_0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RC522 Reader Schematic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g1077131e2a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5" y="1283700"/>
            <a:ext cx="8520223" cy="506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77131e2ad_0_15"/>
          <p:cNvSpPr txBox="1">
            <a:spLocks noGrp="1"/>
          </p:cNvSpPr>
          <p:nvPr>
            <p:ph type="body" idx="1"/>
          </p:nvPr>
        </p:nvSpPr>
        <p:spPr>
          <a:xfrm>
            <a:off x="152400" y="1219200"/>
            <a:ext cx="9144000" cy="4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163" name="Google Shape;163;g1077131e2ad_0_15"/>
          <p:cNvSpPr txBox="1">
            <a:spLocks noGrp="1"/>
          </p:cNvSpPr>
          <p:nvPr>
            <p:ph type="sldNum" idx="12"/>
          </p:nvPr>
        </p:nvSpPr>
        <p:spPr>
          <a:xfrm>
            <a:off x="6553200" y="6387797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64" name="Google Shape;164;g1077131e2ad_0_15"/>
          <p:cNvSpPr txBox="1"/>
          <p:nvPr/>
        </p:nvSpPr>
        <p:spPr>
          <a:xfrm>
            <a:off x="609600" y="10510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RC522 Reader BOM</a:t>
            </a:r>
            <a:endParaRPr sz="36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g1077131e2ad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050" y="1770300"/>
            <a:ext cx="8471148" cy="413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447</Words>
  <Application>Microsoft Office PowerPoint</Application>
  <PresentationFormat>On-screen Show (4:3)</PresentationFormat>
  <Paragraphs>134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Work</vt:lpstr>
      <vt:lpstr>PowerPoint Presentation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jjadormio</dc:creator>
  <cp:lastModifiedBy>Jason Lawrence</cp:lastModifiedBy>
  <cp:revision>1</cp:revision>
  <dcterms:created xsi:type="dcterms:W3CDTF">2015-03-26T20:30:46Z</dcterms:created>
  <dcterms:modified xsi:type="dcterms:W3CDTF">2021-12-18T01:17:55Z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4114f61c-e875-471b-87fb-99c3bf728fc9</vt:lpwstr>
  </property>
  <property fmtid="{D5CDD505-2E9C-101B-9397-08002B2CF9AE}" pid="3" name="bjSaver">
    <vt:lpwstr>xMJ3cyXOKCOyeAjBA61lhwrJA7nuHBA1</vt:lpwstr>
  </property>
  <property fmtid="{D5CDD505-2E9C-101B-9397-08002B2CF9AE}" pid="4" name="rtnexportcontrolcode">
    <vt:lpwstr>rtnexportcontrolcodenone</vt:lpwstr>
  </property>
  <property fmtid="{D5CDD505-2E9C-101B-9397-08002B2CF9AE}" pid="5" name="rtnipcontrolcode">
    <vt:lpwstr>rtnipcontrolcodenone</vt:lpwstr>
  </property>
  <property fmtid="{D5CDD505-2E9C-101B-9397-08002B2CF9AE}" pid="6" name="bjDocumentLabelXML">
    <vt:lpwstr>&lt;?xml version="1.0" encoding="us-ascii"?&gt;&lt;sisl xmlns:xsi="http://www.w3.org/2001/XMLSchema-instance" xmlns:xsd="http://www.w3.org/2001/XMLSchema" sislVersion="0" policy="cde53ac1-bf5f-4aae-9cf1-07509e23a4b0" origin="defaultValue" xmlns="http://www.boldonj</vt:lpwstr>
  </property>
  <property fmtid="{D5CDD505-2E9C-101B-9397-08002B2CF9AE}" pid="7" name="bjDocumentLabelXML-0">
    <vt:lpwstr>ames.com/2008/01/sie/internal/label"&gt;&lt;element uid="bba94c65-ac3d-4f34-b2e1-8de11ef6f01c" value="" /&gt;&lt;/sisl&gt;</vt:lpwstr>
  </property>
  <property fmtid="{D5CDD505-2E9C-101B-9397-08002B2CF9AE}" pid="8" name="bjDocumentSecurityLabel">
    <vt:lpwstr>Origin Jurisdiction: US</vt:lpwstr>
  </property>
  <property fmtid="{D5CDD505-2E9C-101B-9397-08002B2CF9AE}" pid="9" name="rtnexportcontrolcountry">
    <vt:lpwstr>usa</vt:lpwstr>
  </property>
  <property fmtid="{D5CDD505-2E9C-101B-9397-08002B2CF9AE}" pid="10" name="bjLabelHistoryID">
    <vt:lpwstr>{70C54E2D-7FF1-4B52-99A9-A37BE440232C}</vt:lpwstr>
  </property>
</Properties>
</file>